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70" r:id="rId4"/>
    <p:sldId id="258" r:id="rId5"/>
    <p:sldId id="271" r:id="rId6"/>
    <p:sldId id="259" r:id="rId7"/>
    <p:sldId id="266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64" r:id="rId16"/>
    <p:sldId id="265" r:id="rId17"/>
    <p:sldId id="272" r:id="rId18"/>
    <p:sldId id="291" r:id="rId19"/>
    <p:sldId id="273" r:id="rId20"/>
    <p:sldId id="282" r:id="rId21"/>
    <p:sldId id="274" r:id="rId22"/>
    <p:sldId id="283" r:id="rId23"/>
    <p:sldId id="284" r:id="rId24"/>
    <p:sldId id="285" r:id="rId25"/>
    <p:sldId id="286" r:id="rId26"/>
    <p:sldId id="288" r:id="rId27"/>
    <p:sldId id="276" r:id="rId28"/>
    <p:sldId id="290" r:id="rId29"/>
    <p:sldId id="277" r:id="rId30"/>
    <p:sldId id="292" r:id="rId31"/>
    <p:sldId id="278" r:id="rId32"/>
    <p:sldId id="279" r:id="rId33"/>
    <p:sldId id="293" r:id="rId34"/>
    <p:sldId id="294" r:id="rId35"/>
    <p:sldId id="289" r:id="rId36"/>
    <p:sldId id="280" r:id="rId37"/>
    <p:sldId id="287" r:id="rId38"/>
    <p:sldId id="281" r:id="rId39"/>
    <p:sldId id="295" r:id="rId40"/>
  </p:sldIdLst>
  <p:sldSz cx="9144000" cy="6858000" type="screen4x3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24F84"/>
    <a:srgbClr val="00539B"/>
    <a:srgbClr val="90062D"/>
    <a:srgbClr val="B30838"/>
    <a:srgbClr val="D2DCF2"/>
    <a:srgbClr val="B2B2B2"/>
    <a:srgbClr val="A6A6A6"/>
    <a:srgbClr val="4D4D4D"/>
    <a:srgbClr val="5D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890" autoAdjust="0"/>
    <p:restoredTop sz="94693" autoAdjust="0"/>
  </p:normalViewPr>
  <p:slideViewPr>
    <p:cSldViewPr snapToGrid="0">
      <p:cViewPr>
        <p:scale>
          <a:sx n="75" d="100"/>
          <a:sy n="75" d="100"/>
        </p:scale>
        <p:origin x="-1502" y="-1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68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7/13/2016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7450" y="696913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7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8" name="Picture 7" descr="LL_Logo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8465" y="5111496"/>
            <a:ext cx="3427070" cy="34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168" y="5706497"/>
            <a:ext cx="6455664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344168" y="1249252"/>
            <a:ext cx="6455664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8" name="Picture 7" descr="LL_Logo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8465" y="5111496"/>
            <a:ext cx="3427070" cy="3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9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8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2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92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93818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72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ts val="22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20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3"/>
            <a:ext cx="5970446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52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7568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229437"/>
            <a:ext cx="5687568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37360" y="1368517"/>
            <a:ext cx="5687568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23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168" y="5706497"/>
            <a:ext cx="6455664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344168" y="1249252"/>
            <a:ext cx="6455664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15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93818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ts val="22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3"/>
            <a:ext cx="5970446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7568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229437"/>
            <a:ext cx="5687568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37360" y="1368517"/>
            <a:ext cx="5687568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527" y="101601"/>
            <a:ext cx="726294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322036" y="6451134"/>
            <a:ext cx="1872524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Simulink</a:t>
            </a:r>
            <a:r>
              <a:rPr lang="en-US" sz="700" baseline="0" dirty="0" smtClean="0">
                <a:solidFill>
                  <a:srgbClr val="000000"/>
                </a:solidFill>
                <a:cs typeface="Arial" pitchFamily="34" charset="0"/>
              </a:rPr>
              <a:t> Revision Control - </a:t>
            </a:r>
            <a:fld id="{6A829F23-F466-44AA-A5B9-24580D3A690E}" type="slidenum">
              <a:rPr lang="en-US" sz="7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CLS  7/8/2016</a:t>
            </a:r>
          </a:p>
        </p:txBody>
      </p:sp>
      <p:pic>
        <p:nvPicPr>
          <p:cNvPr id="15" name="Content Placeholder 3" descr="LL_Logo_alone_blue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5760" y="246888"/>
            <a:ext cx="548640" cy="531083"/>
          </a:xfrm>
          <a:prstGeom prst="rect">
            <a:avLst/>
          </a:prstGeom>
        </p:spPr>
      </p:pic>
      <p:pic>
        <p:nvPicPr>
          <p:cNvPr id="16" name="Picture 15" descr="LL_Logo_blue_nomark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75704" y="6473952"/>
            <a:ext cx="2007032" cy="228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89" r:id="rId4"/>
    <p:sldLayoutId id="2147483695" r:id="rId5"/>
    <p:sldLayoutId id="2147483692" r:id="rId6"/>
    <p:sldLayoutId id="2147483693" r:id="rId7"/>
    <p:sldLayoutId id="2147483676" r:id="rId8"/>
    <p:sldLayoutId id="2147483690" r:id="rId9"/>
    <p:sldLayoutId id="2147483691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</p:sldLayoutIdLst>
  <p:timing>
    <p:tnLst>
      <p:par>
        <p:cTn id="1" dur="indefinite" restart="never" nodeType="tmRoot"/>
      </p:par>
    </p:tnLst>
  </p:timing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videos/modular-design-using-model-referencing-68919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lcad-github.llan.ll.mit.edu/Energy/Practic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vnbook.red-bean.com/" TargetMode="External"/><Relationship Id="rId2" Type="http://schemas.openxmlformats.org/officeDocument/2006/relationships/hyperlink" Target="https://www.youtube.com/watch?v=Bz7o5bRgDI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llcad-sv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file:///\\g73-it\Installers\TortoiseGit\TortoiseGit-1.8.16.0-64bit.msi" TargetMode="External"/><Relationship Id="rId3" Type="http://schemas.openxmlformats.org/officeDocument/2006/relationships/hyperlink" Target="https://www.atlassian.com/git/tutorials/syncing" TargetMode="External"/><Relationship Id="rId7" Type="http://schemas.openxmlformats.org/officeDocument/2006/relationships/hyperlink" Target="file:///\\g73-it\Installers\Git\Git-2.7.0-64-bit.exe" TargetMode="External"/><Relationship Id="rId2" Type="http://schemas.openxmlformats.org/officeDocument/2006/relationships/hyperlink" Target="https://www.youtube.com/watch?v=ZDR433b0HJ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bfs-wiki.llan.ll.mit.edu/display/DEVOPS/Git+-+Practical+GIT+Tips+and+Tricks" TargetMode="External"/><Relationship Id="rId5" Type="http://schemas.openxmlformats.org/officeDocument/2006/relationships/hyperlink" Target="https://hbfs-wiki.llan.ll.mit.edu/display/HBFS/Useful+Git+Links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://librarycat2/uhtbin/cgisirsi/?ps=Er5pLLKEXD/BOOK-JRNL/160150021/9" TargetMode="External"/><Relationship Id="rId9" Type="http://schemas.openxmlformats.org/officeDocument/2006/relationships/hyperlink" Target="https://llcad-github.llan.ll.mit.edu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tackoverflow.com/questions/1669917/git-tortoisegit-how-to-revert-a-single-file-to-a-previous-revision-and-the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lcad-github.llan.ll.mit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02698" y="2468634"/>
            <a:ext cx="7481454" cy="1792224"/>
          </a:xfrm>
        </p:spPr>
        <p:txBody>
          <a:bodyPr/>
          <a:lstStyle/>
          <a:p>
            <a:r>
              <a:rPr lang="en-US" dirty="0" smtClean="0"/>
              <a:t>With Specific Suggestions for Matlab and Simulink</a:t>
            </a:r>
          </a:p>
          <a:p>
            <a:pPr algn="l"/>
            <a:r>
              <a:rPr lang="en-US" dirty="0" smtClean="0"/>
              <a:t>          </a:t>
            </a:r>
            <a:r>
              <a:rPr lang="en-US" sz="2000" b="0" dirty="0" smtClean="0"/>
              <a:t>Covering:     Git             and           SVN</a:t>
            </a:r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Revision Control Guidelines</a:t>
            </a:r>
            <a:endParaRPr lang="en-US" dirty="0"/>
          </a:p>
        </p:txBody>
      </p:sp>
      <p:sp>
        <p:nvSpPr>
          <p:cNvPr id="4" name="AutoShape 2" descr="Image result for g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1" y="3920335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07" y="3979865"/>
            <a:ext cx="890091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13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Libraries should be used whenever a re-usable block is created.  Allows author to create:</a:t>
            </a:r>
          </a:p>
          <a:p>
            <a:pPr lvl="1"/>
            <a:r>
              <a:rPr lang="en-US" dirty="0" smtClean="0"/>
              <a:t>A mask for high level </a:t>
            </a:r>
            <a:r>
              <a:rPr lang="en-US" dirty="0" err="1" smtClean="0"/>
              <a:t>config</a:t>
            </a:r>
            <a:r>
              <a:rPr lang="en-US" dirty="0" smtClean="0"/>
              <a:t> of parameters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A sub-element that can be source controlled as a separate file</a:t>
            </a:r>
          </a:p>
          <a:p>
            <a:pPr lvl="1"/>
            <a:r>
              <a:rPr lang="en-US" dirty="0" smtClean="0"/>
              <a:t>Top level tracking of any modifications</a:t>
            </a:r>
          </a:p>
          <a:p>
            <a:r>
              <a:rPr lang="en-US" dirty="0" smtClean="0"/>
              <a:t>Libraries should include unit tests for components so that users know:</a:t>
            </a:r>
          </a:p>
          <a:p>
            <a:pPr lvl="1"/>
            <a:r>
              <a:rPr lang="en-US" dirty="0" smtClean="0"/>
              <a:t>How it should be used</a:t>
            </a:r>
          </a:p>
          <a:p>
            <a:pPr lvl="1"/>
            <a:r>
              <a:rPr lang="en-US" dirty="0" smtClean="0"/>
              <a:t>What was tested</a:t>
            </a:r>
          </a:p>
          <a:p>
            <a:r>
              <a:rPr lang="en-US" dirty="0" smtClean="0"/>
              <a:t>I like the idea of small libraries (one file one library) from a source control perspective</a:t>
            </a:r>
          </a:p>
          <a:p>
            <a:pPr lvl="1"/>
            <a:r>
              <a:rPr lang="en-US" dirty="0" smtClean="0"/>
              <a:t>Use file system folders for organization</a:t>
            </a:r>
          </a:p>
          <a:p>
            <a:pPr lvl="1"/>
            <a:r>
              <a:rPr lang="en-US" dirty="0" smtClean="0"/>
              <a:t>And matching names for unit test (maybe with prefix/</a:t>
            </a:r>
            <a:r>
              <a:rPr lang="en-US" dirty="0" err="1" smtClean="0"/>
              <a:t>sufix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0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Model reference allows one model to reference another standalone model file for modular development, unlike library:</a:t>
            </a:r>
          </a:p>
          <a:p>
            <a:pPr lvl="1"/>
            <a:r>
              <a:rPr lang="en-US" dirty="0" smtClean="0"/>
              <a:t>Can obscure the contents to protect IP</a:t>
            </a:r>
          </a:p>
          <a:p>
            <a:pPr lvl="1"/>
            <a:r>
              <a:rPr lang="en-US" dirty="0" smtClean="0"/>
              <a:t>Top model will be faster during compile and sim</a:t>
            </a:r>
          </a:p>
          <a:p>
            <a:pPr lvl="1"/>
            <a:r>
              <a:rPr lang="en-US" dirty="0"/>
              <a:t>One sub-system per file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mode for </a:t>
            </a:r>
            <a:r>
              <a:rPr lang="en-US" dirty="0" smtClean="0"/>
              <a:t>ref </a:t>
            </a:r>
            <a:r>
              <a:rPr lang="en-US" dirty="0"/>
              <a:t>models </a:t>
            </a:r>
            <a:r>
              <a:rPr lang="en-US" dirty="0" smtClean="0"/>
              <a:t>can be different </a:t>
            </a:r>
            <a:r>
              <a:rPr lang="en-US" dirty="0"/>
              <a:t>than </a:t>
            </a:r>
            <a:r>
              <a:rPr lang="en-US" dirty="0" smtClean="0"/>
              <a:t>parent: Accelerated</a:t>
            </a:r>
          </a:p>
          <a:p>
            <a:pPr lvl="1"/>
            <a:r>
              <a:rPr lang="en-US" dirty="0" err="1" smtClean="0"/>
              <a:t>Simscape</a:t>
            </a:r>
            <a:r>
              <a:rPr lang="en-US" dirty="0" smtClean="0"/>
              <a:t> connections not supported!</a:t>
            </a:r>
          </a:p>
          <a:p>
            <a:r>
              <a:rPr lang="en-US" dirty="0" smtClean="0">
                <a:hlinkClick r:id="rId2"/>
              </a:rPr>
              <a:t>Video </a:t>
            </a:r>
            <a:r>
              <a:rPr lang="en-US" dirty="0" smtClean="0"/>
              <a:t>with more information</a:t>
            </a:r>
          </a:p>
          <a:p>
            <a:r>
              <a:rPr lang="en-US" dirty="0" smtClean="0"/>
              <a:t>I like the idea of using this for major sub-systems but not everywhere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8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can be better because it allows for multiple repository servers</a:t>
            </a:r>
          </a:p>
          <a:p>
            <a:pPr lvl="1"/>
            <a:r>
              <a:rPr lang="en-US" dirty="0" smtClean="0"/>
              <a:t>Local access when not connected to lab servers is helpful</a:t>
            </a:r>
          </a:p>
          <a:p>
            <a:pPr lvl="1"/>
            <a:r>
              <a:rPr lang="en-US" dirty="0" smtClean="0"/>
              <a:t>Offsite partners can commit to their server and their changes can be “pushed” to lab server via a manual process with Lincoln employee go between</a:t>
            </a:r>
          </a:p>
          <a:p>
            <a:r>
              <a:rPr lang="en-US" dirty="0" smtClean="0"/>
              <a:t>Additional features can at times be hard to learn and disruptive to development when still learning.   </a:t>
            </a:r>
          </a:p>
          <a:p>
            <a:pPr lvl="1"/>
            <a:r>
              <a:rPr lang="en-US" dirty="0" smtClean="0"/>
              <a:t>Many commands with switches to remember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type support is strong for having multiple users converge on one set of work</a:t>
            </a:r>
          </a:p>
          <a:p>
            <a:r>
              <a:rPr lang="en-US" dirty="0" smtClean="0"/>
              <a:t>GUI type support is harder to find (than SVN) but improving</a:t>
            </a:r>
          </a:p>
          <a:p>
            <a:pPr lvl="1"/>
            <a:r>
              <a:rPr lang="en-US" dirty="0" err="1" smtClean="0"/>
              <a:t>TortoiseGit</a:t>
            </a:r>
            <a:r>
              <a:rPr lang="en-US" dirty="0" smtClean="0"/>
              <a:t> is good and </a:t>
            </a:r>
            <a:r>
              <a:rPr lang="en-US" dirty="0" err="1" smtClean="0"/>
              <a:t>Git</a:t>
            </a:r>
            <a:r>
              <a:rPr lang="en-US" dirty="0" smtClean="0"/>
              <a:t> GUI from </a:t>
            </a:r>
            <a:r>
              <a:rPr lang="en-US" dirty="0" err="1" smtClean="0"/>
              <a:t>git-scm</a:t>
            </a:r>
            <a:r>
              <a:rPr lang="en-US" dirty="0" smtClean="0"/>
              <a:t> also decent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Git Support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89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Logging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6" y="1038224"/>
            <a:ext cx="8948169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679" y="0"/>
            <a:ext cx="1034320" cy="9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56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Logging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3" y="1095375"/>
            <a:ext cx="8010991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80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As of 2014b it supports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Attempts to make native support for </a:t>
            </a:r>
            <a:r>
              <a:rPr lang="en-US" dirty="0" err="1" smtClean="0"/>
              <a:t>Git</a:t>
            </a:r>
            <a:r>
              <a:rPr lang="en-US" dirty="0" smtClean="0"/>
              <a:t> and SVN seamless but I’ve found you still need other tools and expertise to manage a repo</a:t>
            </a:r>
          </a:p>
          <a:p>
            <a:r>
              <a:rPr lang="en-US" dirty="0" smtClean="0"/>
              <a:t>Can provide named shortcuts to for common tasks</a:t>
            </a:r>
          </a:p>
          <a:p>
            <a:r>
              <a:rPr lang="en-US" dirty="0" smtClean="0"/>
              <a:t>Claims to support peer review workflows</a:t>
            </a:r>
          </a:p>
          <a:p>
            <a:r>
              <a:rPr lang="en-US" dirty="0" smtClean="0"/>
              <a:t>Integrates with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my opinion its probably worth a try . . .</a:t>
            </a:r>
            <a:br>
              <a:rPr lang="en-US" dirty="0" smtClean="0"/>
            </a:br>
            <a:r>
              <a:rPr lang="en-US" dirty="0" smtClean="0"/>
              <a:t>   So I’ve setup our HIL repository to include it.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Need: source control for the configuration and build process</a:t>
            </a:r>
          </a:p>
          <a:p>
            <a:r>
              <a:rPr lang="en-US" dirty="0" smtClean="0"/>
              <a:t>Current process is not ideal</a:t>
            </a:r>
          </a:p>
          <a:p>
            <a:pPr lvl="1"/>
            <a:r>
              <a:rPr lang="en-US" dirty="0" smtClean="0"/>
              <a:t>Copy all the repo files to a new directory </a:t>
            </a:r>
          </a:p>
          <a:p>
            <a:pPr lvl="1"/>
            <a:r>
              <a:rPr lang="en-US" dirty="0" smtClean="0"/>
              <a:t>Click your way through several GUI dialogues to configure settings</a:t>
            </a:r>
          </a:p>
          <a:p>
            <a:pPr lvl="1"/>
            <a:r>
              <a:rPr lang="en-US" dirty="0" smtClean="0"/>
              <a:t>Build the model, but ensure a few other options were checked first</a:t>
            </a:r>
            <a:endParaRPr lang="en-US" dirty="0"/>
          </a:p>
          <a:p>
            <a:pPr lvl="1"/>
            <a:r>
              <a:rPr lang="en-US" dirty="0" smtClean="0"/>
              <a:t>Test and if small but important updates are needed make changes</a:t>
            </a:r>
          </a:p>
          <a:p>
            <a:r>
              <a:rPr lang="en-US" dirty="0" smtClean="0"/>
              <a:t>A way for RT_LAB to operate on revision controlled files would be better</a:t>
            </a:r>
          </a:p>
          <a:p>
            <a:r>
              <a:rPr lang="en-US" dirty="0" smtClean="0"/>
              <a:t>A build script would standardize the process and speed things up</a:t>
            </a:r>
          </a:p>
          <a:p>
            <a:r>
              <a:rPr lang="en-US" dirty="0" smtClean="0"/>
              <a:t>Opal has given us a python example so I think a good standard work process could </a:t>
            </a:r>
            <a:r>
              <a:rPr lang="en-US" dirty="0"/>
              <a:t>be established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RT_LAB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1273" y="1839984"/>
            <a:ext cx="7481454" cy="1792224"/>
          </a:xfrm>
        </p:spPr>
        <p:txBody>
          <a:bodyPr/>
          <a:lstStyle/>
          <a:p>
            <a:r>
              <a:rPr lang="en-US" dirty="0" smtClean="0"/>
              <a:t>Learn by Doing Examples on Git</a:t>
            </a:r>
          </a:p>
          <a:p>
            <a:r>
              <a:rPr lang="en-US" sz="2000" dirty="0" smtClean="0"/>
              <a:t>Using our </a:t>
            </a:r>
            <a:r>
              <a:rPr lang="en-US" sz="2000" dirty="0" smtClean="0">
                <a:hlinkClick r:id="rId2"/>
              </a:rPr>
              <a:t>Practice Repo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Please ensure you are using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versions of </a:t>
            </a:r>
            <a:r>
              <a:rPr lang="en-US" dirty="0" err="1" smtClean="0"/>
              <a:t>matlab</a:t>
            </a:r>
            <a:r>
              <a:rPr lang="en-US" dirty="0" smtClean="0"/>
              <a:t> will create files that are at best </a:t>
            </a:r>
          </a:p>
          <a:p>
            <a:pPr lvl="1"/>
            <a:r>
              <a:rPr lang="en-US" dirty="0" smtClean="0"/>
              <a:t>A mess with changes that aren’t really changes</a:t>
            </a:r>
          </a:p>
          <a:p>
            <a:pPr lvl="1"/>
            <a:r>
              <a:rPr lang="en-US" dirty="0" smtClean="0"/>
              <a:t>Files that then can’t be opened by others</a:t>
            </a:r>
          </a:p>
          <a:p>
            <a:pPr lvl="1"/>
            <a:r>
              <a:rPr lang="en-US" dirty="0" smtClean="0"/>
              <a:t>Damaged models that take a lot of time to fix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 2016 KEY POINT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387" y="2196936"/>
            <a:ext cx="7742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MATLAB 2013a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47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Right click on your target folder.  Choose “</a:t>
            </a:r>
            <a:r>
              <a:rPr lang="en-US" dirty="0" err="1" smtClean="0"/>
              <a:t>Git</a:t>
            </a:r>
            <a:r>
              <a:rPr lang="en-US" dirty="0" smtClean="0"/>
              <a:t> Clone”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Enter </a:t>
            </a:r>
            <a:r>
              <a:rPr lang="en-US" dirty="0"/>
              <a:t>URL:  </a:t>
            </a:r>
            <a:r>
              <a:rPr lang="en-US" dirty="0" err="1"/>
              <a:t>git@llcad-github.llan.ll.mit.edu:Energy</a:t>
            </a:r>
            <a:r>
              <a:rPr lang="en-US" dirty="0"/>
              <a:t>/</a:t>
            </a:r>
            <a:r>
              <a:rPr lang="en-US" dirty="0" err="1"/>
              <a:t>Practice.git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Ensure directory is still good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your putty key is referenced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42441" r="29237" b="18156"/>
          <a:stretch/>
        </p:blipFill>
        <p:spPr bwMode="auto">
          <a:xfrm>
            <a:off x="6304313" y="2334368"/>
            <a:ext cx="2549481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20" y="2997200"/>
            <a:ext cx="3956843" cy="279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02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9555876">
            <a:off x="1130363" y="2966843"/>
            <a:ext cx="6064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n w="18415" cmpd="sng">
                  <a:solidFill>
                    <a:srgbClr val="FF7C8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DISCLAIMER</a:t>
            </a:r>
            <a:endParaRPr lang="en-US" sz="6600" dirty="0">
              <a:ln w="18415" cmpd="sng">
                <a:solidFill>
                  <a:srgbClr val="FF7C8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This presentation assumes you are familiar with basic SVN techniques.  If not several good primers are available:</a:t>
            </a:r>
          </a:p>
          <a:p>
            <a:pPr lvl="1"/>
            <a:r>
              <a:rPr lang="en-US" dirty="0" smtClean="0"/>
              <a:t>Video Series:  </a:t>
            </a:r>
            <a:r>
              <a:rPr lang="en-US" dirty="0" smtClean="0">
                <a:hlinkClick r:id="rId2"/>
              </a:rPr>
              <a:t>Getting started with </a:t>
            </a:r>
            <a:r>
              <a:rPr lang="en-US" dirty="0" err="1" smtClean="0">
                <a:hlinkClick r:id="rId2"/>
              </a:rPr>
              <a:t>TortoiseSVN</a:t>
            </a:r>
            <a:endParaRPr lang="en-US" dirty="0" smtClean="0"/>
          </a:p>
          <a:p>
            <a:pPr lvl="1"/>
            <a:r>
              <a:rPr lang="en-US" dirty="0" smtClean="0"/>
              <a:t>The Red-bean book:  </a:t>
            </a:r>
            <a:r>
              <a:rPr lang="en-US" dirty="0" smtClean="0">
                <a:hlinkClick r:id="rId3"/>
              </a:rPr>
              <a:t>Version Control with Subversion</a:t>
            </a:r>
            <a:endParaRPr lang="en-US" dirty="0" smtClean="0"/>
          </a:p>
          <a:p>
            <a:r>
              <a:rPr lang="en-US" dirty="0" smtClean="0"/>
              <a:t>These processes should be understood: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Updating, Committing, Branching/Merging, Reverting, Logs</a:t>
            </a:r>
          </a:p>
          <a:p>
            <a:r>
              <a:rPr lang="en-US" dirty="0" smtClean="0"/>
              <a:t>These tools may be helpful for using a SVN repository on your computer</a:t>
            </a:r>
          </a:p>
          <a:p>
            <a:pPr lvl="1"/>
            <a:r>
              <a:rPr lang="en-US" dirty="0" smtClean="0"/>
              <a:t>Tortoise SVN Client</a:t>
            </a:r>
          </a:p>
          <a:p>
            <a:pPr lvl="1"/>
            <a:r>
              <a:rPr lang="en-US" dirty="0" err="1" smtClean="0"/>
              <a:t>Trac</a:t>
            </a:r>
            <a:endParaRPr lang="en-US" dirty="0" smtClean="0"/>
          </a:p>
          <a:p>
            <a:pPr lvl="1"/>
            <a:r>
              <a:rPr lang="en-US" dirty="0" err="1" smtClean="0"/>
              <a:t>WebSVN</a:t>
            </a:r>
            <a:endParaRPr lang="en-US" dirty="0" smtClean="0"/>
          </a:p>
          <a:p>
            <a:r>
              <a:rPr lang="en-US" dirty="0" smtClean="0"/>
              <a:t>Use an </a:t>
            </a:r>
            <a:r>
              <a:rPr lang="en-US" dirty="0"/>
              <a:t>existing repository server like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https://llcad-svn/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SVN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679" y="0"/>
            <a:ext cx="1034320" cy="9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410" y="5509206"/>
            <a:ext cx="1237264" cy="65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66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7" b="31780"/>
          <a:stretch/>
        </p:blipFill>
        <p:spPr bwMode="auto">
          <a:xfrm>
            <a:off x="876300" y="3079751"/>
            <a:ext cx="4733924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 startAt="5"/>
            </a:pPr>
            <a:r>
              <a:rPr lang="en-US" dirty="0" smtClean="0"/>
              <a:t>Check for success</a:t>
            </a:r>
          </a:p>
          <a:p>
            <a:pPr marL="457200" indent="-457200">
              <a:buAutoNum type="arabicPeriod" startAt="5"/>
            </a:pPr>
            <a:r>
              <a:rPr lang="en-US" dirty="0" smtClean="0"/>
              <a:t>And </a:t>
            </a:r>
            <a:r>
              <a:rPr lang="en-US" dirty="0" smtClean="0"/>
              <a:t>for new </a:t>
            </a:r>
            <a:r>
              <a:rPr lang="en-US" dirty="0" smtClean="0"/>
              <a:t>folders with icons: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(</a:t>
            </a:r>
            <a:r>
              <a:rPr lang="en-US" dirty="0" err="1" smtClean="0"/>
              <a:t>con’t</a:t>
            </a:r>
            <a:r>
              <a:rPr lang="en-US" dirty="0"/>
              <a:t>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45" y="1225550"/>
            <a:ext cx="3894017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97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use multiple copies of the repository, revs, and branches</a:t>
            </a:r>
          </a:p>
          <a:p>
            <a:pPr lvl="1"/>
            <a:r>
              <a:rPr lang="en-US" dirty="0" smtClean="0"/>
              <a:t>SB1:  trunk</a:t>
            </a:r>
          </a:p>
          <a:p>
            <a:pPr lvl="1"/>
            <a:r>
              <a:rPr lang="en-US" dirty="0" smtClean="0"/>
              <a:t>SB2:  new feature that I’m working on but is taking awhile</a:t>
            </a:r>
          </a:p>
          <a:p>
            <a:pPr lvl="1"/>
            <a:r>
              <a:rPr lang="en-US" dirty="0" smtClean="0"/>
              <a:t>SB3:  code someone wants me to review</a:t>
            </a:r>
          </a:p>
          <a:p>
            <a:r>
              <a:rPr lang="en-US" dirty="0" smtClean="0"/>
              <a:t>Logs are good to see what’s happened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Within Your Sandbox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1" t="22716" r="12778" b="28889"/>
          <a:stretch/>
        </p:blipFill>
        <p:spPr bwMode="auto">
          <a:xfrm>
            <a:off x="5813942" y="2385379"/>
            <a:ext cx="3115746" cy="284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 b="75296"/>
          <a:stretch/>
        </p:blipFill>
        <p:spPr bwMode="auto">
          <a:xfrm>
            <a:off x="152400" y="3181505"/>
            <a:ext cx="5461000" cy="159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0"/>
          <a:stretch/>
        </p:blipFill>
        <p:spPr bwMode="auto">
          <a:xfrm>
            <a:off x="3475990" y="4570141"/>
            <a:ext cx="2197100" cy="172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" y="4936809"/>
            <a:ext cx="3433762" cy="138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86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Blame (or maybe who / why / when)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Blame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03" y="1808467"/>
            <a:ext cx="6488113" cy="374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36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 files or whole directories that are </a:t>
            </a:r>
            <a:r>
              <a:rPr lang="en-US" dirty="0" smtClean="0"/>
              <a:t>red icons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740534"/>
            <a:ext cx="6629400" cy="425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10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be done within </a:t>
            </a:r>
            <a:r>
              <a:rPr lang="en-US" dirty="0" err="1" smtClean="0"/>
              <a:t>matlab</a:t>
            </a:r>
            <a:r>
              <a:rPr lang="en-US" dirty="0" smtClean="0"/>
              <a:t> too for models: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2" y="2702378"/>
            <a:ext cx="5834742" cy="328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8704" r="65833" b="8704"/>
          <a:stretch/>
        </p:blipFill>
        <p:spPr bwMode="auto">
          <a:xfrm>
            <a:off x="5699796" y="1619250"/>
            <a:ext cx="3336254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24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Commit small, push </a:t>
            </a:r>
            <a:r>
              <a:rPr lang="en-US" dirty="0" smtClean="0"/>
              <a:t>bigger</a:t>
            </a:r>
          </a:p>
          <a:p>
            <a:r>
              <a:rPr lang="en-US" dirty="0" smtClean="0"/>
              <a:t>Process</a:t>
            </a:r>
            <a:endParaRPr lang="en-US" dirty="0"/>
          </a:p>
          <a:p>
            <a:pPr lvl="1"/>
            <a:r>
              <a:rPr lang="en-US" dirty="0" smtClean="0"/>
              <a:t>Use Sync GUI, Commit</a:t>
            </a:r>
          </a:p>
          <a:p>
            <a:pPr lvl="1"/>
            <a:r>
              <a:rPr lang="en-US" dirty="0" smtClean="0"/>
              <a:t>Check which files have changed.  </a:t>
            </a:r>
            <a:br>
              <a:rPr lang="en-US" dirty="0" smtClean="0"/>
            </a:br>
            <a:r>
              <a:rPr lang="en-US" dirty="0" smtClean="0"/>
              <a:t>Double click on filename for diff</a:t>
            </a:r>
          </a:p>
          <a:p>
            <a:pPr lvl="1"/>
            <a:r>
              <a:rPr lang="en-US" dirty="0" smtClean="0"/>
              <a:t>Add any new non-versioned files</a:t>
            </a:r>
          </a:p>
          <a:p>
            <a:pPr lvl="1"/>
            <a:r>
              <a:rPr lang="en-US" dirty="0" smtClean="0"/>
              <a:t>Add a message that try's to answer why</a:t>
            </a:r>
            <a:br>
              <a:rPr lang="en-US" dirty="0" smtClean="0"/>
            </a:br>
            <a:r>
              <a:rPr lang="en-US" dirty="0" smtClean="0"/>
              <a:t>and how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4" t="35190" r="49446" b="49198"/>
          <a:stretch/>
        </p:blipFill>
        <p:spPr bwMode="auto">
          <a:xfrm>
            <a:off x="4298608" y="1356999"/>
            <a:ext cx="1441048" cy="107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65" y="3797328"/>
            <a:ext cx="3249636" cy="16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82" y="4276417"/>
            <a:ext cx="2722381" cy="200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08" y="2177670"/>
            <a:ext cx="3222992" cy="150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99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Uploads your local commits to the central server</a:t>
            </a:r>
          </a:p>
          <a:p>
            <a:r>
              <a:rPr lang="en-US" dirty="0" smtClean="0"/>
              <a:t>Process</a:t>
            </a:r>
            <a:endParaRPr lang="en-US" dirty="0"/>
          </a:p>
          <a:p>
            <a:pPr lvl="1"/>
            <a:r>
              <a:rPr lang="en-US" dirty="0"/>
              <a:t>Use Sync GUI, </a:t>
            </a:r>
            <a:r>
              <a:rPr lang="en-US" dirty="0" smtClean="0"/>
              <a:t>Push</a:t>
            </a:r>
            <a:endParaRPr lang="en-US" dirty="0"/>
          </a:p>
          <a:p>
            <a:r>
              <a:rPr lang="en-US" dirty="0"/>
              <a:t>Likely issues on push</a:t>
            </a:r>
          </a:p>
          <a:p>
            <a:pPr lvl="1"/>
            <a:r>
              <a:rPr lang="en-US" dirty="0"/>
              <a:t>Local copy not up to </a:t>
            </a:r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Do a pull</a:t>
            </a:r>
          </a:p>
          <a:p>
            <a:pPr lvl="2"/>
            <a:r>
              <a:rPr lang="en-US" dirty="0" smtClean="0"/>
              <a:t>Cross your fingers someone</a:t>
            </a:r>
            <a:br>
              <a:rPr lang="en-US" dirty="0" smtClean="0"/>
            </a:br>
            <a:r>
              <a:rPr lang="en-US" dirty="0" smtClean="0"/>
              <a:t>didn’t touch the same files!</a:t>
            </a:r>
          </a:p>
          <a:p>
            <a:pPr lvl="2"/>
            <a:r>
              <a:rPr lang="en-US" dirty="0" smtClean="0"/>
              <a:t>If they did do diff and manually integrate your changes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50" y="1637643"/>
            <a:ext cx="4625887" cy="237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07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Look at changes in master, several methods:</a:t>
            </a:r>
          </a:p>
          <a:p>
            <a:pPr lvl="1"/>
            <a:r>
              <a:rPr lang="en-US" dirty="0" smtClean="0"/>
              <a:t>Use web based commit log to see what’s happened since you updated</a:t>
            </a:r>
          </a:p>
          <a:p>
            <a:pPr lvl="1"/>
            <a:r>
              <a:rPr lang="en-US" dirty="0" smtClean="0"/>
              <a:t>Fetch from origin, compare your rev vs origin/master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Changes in master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20786" r="14702" b="9378"/>
          <a:stretch/>
        </p:blipFill>
        <p:spPr bwMode="auto">
          <a:xfrm>
            <a:off x="5772150" y="3280410"/>
            <a:ext cx="283464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8778" r="59726" b="47222"/>
          <a:stretch/>
        </p:blipFill>
        <p:spPr bwMode="auto">
          <a:xfrm>
            <a:off x="1585912" y="2745105"/>
            <a:ext cx="3614738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13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Pull will do a fetch and a merge</a:t>
            </a:r>
          </a:p>
          <a:p>
            <a:pPr lvl="1"/>
            <a:r>
              <a:rPr lang="en-US" dirty="0" smtClean="0"/>
              <a:t>Good if you know there won’t be any conflicts and you just want to update your sandbox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Conflict can be resolved by one of the following: </a:t>
            </a:r>
          </a:p>
          <a:p>
            <a:pPr lvl="2"/>
            <a:r>
              <a:rPr lang="en-US" dirty="0"/>
              <a:t>Find the &lt;&lt;&lt;&lt;&lt; markers. </a:t>
            </a:r>
            <a:r>
              <a:rPr lang="en-US" dirty="0" smtClean="0"/>
              <a:t> Manually edit text file. Mark resolved. Commit.</a:t>
            </a:r>
          </a:p>
          <a:p>
            <a:pPr lvl="2"/>
            <a:r>
              <a:rPr lang="en-US" dirty="0" smtClean="0"/>
              <a:t>Take their version.  And then re-do your changes.  Commit.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33033" b="6352"/>
          <a:stretch/>
        </p:blipFill>
        <p:spPr bwMode="auto">
          <a:xfrm>
            <a:off x="857250" y="2257426"/>
            <a:ext cx="3023332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90721"/>
            <a:ext cx="3972467" cy="21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8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81358" y="943042"/>
            <a:ext cx="8188774" cy="4830616"/>
          </a:xfrm>
        </p:spPr>
        <p:txBody>
          <a:bodyPr/>
          <a:lstStyle/>
          <a:p>
            <a:r>
              <a:rPr lang="en-US" dirty="0" smtClean="0"/>
              <a:t>Branch is useful when</a:t>
            </a:r>
          </a:p>
          <a:p>
            <a:pPr lvl="1"/>
            <a:r>
              <a:rPr lang="en-US" dirty="0" smtClean="0"/>
              <a:t>A task will take a long time to complete</a:t>
            </a:r>
          </a:p>
          <a:p>
            <a:pPr lvl="1"/>
            <a:r>
              <a:rPr lang="en-US" dirty="0" smtClean="0"/>
              <a:t>You need to commit untested work</a:t>
            </a:r>
          </a:p>
          <a:p>
            <a:pPr lvl="1"/>
            <a:r>
              <a:rPr lang="en-US" dirty="0" smtClean="0"/>
              <a:t>You are working on a complex task that you need to keep track of your work on</a:t>
            </a:r>
          </a:p>
          <a:p>
            <a:r>
              <a:rPr lang="en-US" dirty="0" smtClean="0"/>
              <a:t>Create Branch at this version; Name the branch and select Switch to new branch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26445" r="9235" b="26000"/>
          <a:stretch/>
        </p:blipFill>
        <p:spPr bwMode="auto">
          <a:xfrm>
            <a:off x="406400" y="3358350"/>
            <a:ext cx="4216400" cy="295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358350"/>
            <a:ext cx="3552585" cy="29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0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9555876">
            <a:off x="1130363" y="2966843"/>
            <a:ext cx="6064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n w="18415" cmpd="sng">
                  <a:solidFill>
                    <a:srgbClr val="FF7C8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DISCLAIMER</a:t>
            </a:r>
            <a:endParaRPr lang="en-US" sz="6600" dirty="0">
              <a:ln w="18415" cmpd="sng">
                <a:solidFill>
                  <a:srgbClr val="FF7C8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33719"/>
            <a:ext cx="8188774" cy="4830616"/>
          </a:xfrm>
        </p:spPr>
        <p:txBody>
          <a:bodyPr/>
          <a:lstStyle/>
          <a:p>
            <a:r>
              <a:rPr lang="en-US" dirty="0"/>
              <a:t>This presentation assumes you are familiar with basic </a:t>
            </a:r>
            <a:r>
              <a:rPr lang="en-US" dirty="0" err="1" smtClean="0"/>
              <a:t>Git</a:t>
            </a:r>
            <a:r>
              <a:rPr lang="en-US" dirty="0" smtClean="0"/>
              <a:t> techniques</a:t>
            </a:r>
            <a:r>
              <a:rPr lang="en-US" dirty="0"/>
              <a:t>.  If not several good primers are available:</a:t>
            </a:r>
          </a:p>
          <a:p>
            <a:pPr lvl="1"/>
            <a:r>
              <a:rPr lang="en-US" dirty="0" smtClean="0">
                <a:hlinkClick r:id="rId2"/>
              </a:rPr>
              <a:t>Basic Git Video Tutorial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err="1" smtClean="0">
                <a:hlinkClick r:id="rId3"/>
              </a:rPr>
              <a:t>Atlassian</a:t>
            </a:r>
            <a:r>
              <a:rPr lang="en-US" dirty="0" smtClean="0">
                <a:hlinkClick r:id="rId3"/>
              </a:rPr>
              <a:t> Git Tutorial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E-book</a:t>
            </a:r>
            <a:endParaRPr lang="en-US" dirty="0" smtClean="0"/>
          </a:p>
          <a:p>
            <a:r>
              <a:rPr lang="en-US" dirty="0" smtClean="0"/>
              <a:t>Some internal pages at the lab</a:t>
            </a:r>
          </a:p>
          <a:p>
            <a:pPr lvl="1"/>
            <a:r>
              <a:rPr lang="en-US" dirty="0" smtClean="0">
                <a:hlinkClick r:id="rId5"/>
              </a:rPr>
              <a:t>Useful Links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Git Tips and Tricks</a:t>
            </a:r>
            <a:endParaRPr lang="en-US" dirty="0" smtClean="0"/>
          </a:p>
          <a:p>
            <a:r>
              <a:rPr lang="en-US" dirty="0"/>
              <a:t>These tools may be helpful for using a </a:t>
            </a:r>
            <a:r>
              <a:rPr lang="en-US" dirty="0" err="1" smtClean="0"/>
              <a:t>Git</a:t>
            </a:r>
            <a:r>
              <a:rPr lang="en-US" dirty="0" smtClean="0"/>
              <a:t> repository </a:t>
            </a:r>
            <a:r>
              <a:rPr lang="en-US" dirty="0"/>
              <a:t>on your computer</a:t>
            </a:r>
          </a:p>
          <a:p>
            <a:pPr lvl="1"/>
            <a:r>
              <a:rPr lang="en-US" dirty="0" smtClean="0">
                <a:hlinkClick r:id="rId7" action="ppaction://hlinkfile"/>
              </a:rPr>
              <a:t>Git command line tools</a:t>
            </a:r>
            <a:endParaRPr lang="en-US" dirty="0" smtClean="0"/>
          </a:p>
          <a:p>
            <a:pPr lvl="1"/>
            <a:r>
              <a:rPr lang="en-US" dirty="0" smtClean="0">
                <a:hlinkClick r:id="rId8" action="ppaction://hlinkfile"/>
              </a:rPr>
              <a:t>Tortoise Git Client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an existing repository server like 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      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9"/>
              </a:rPr>
              <a:t>https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9"/>
              </a:rPr>
              <a:t>://llcad-github.llan.ll.mit.edu/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Git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07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5277768" cy="4830616"/>
          </a:xfrm>
        </p:spPr>
        <p:txBody>
          <a:bodyPr/>
          <a:lstStyle/>
          <a:p>
            <a:r>
              <a:rPr lang="en-US" dirty="0" smtClean="0"/>
              <a:t>Notice that the Branch name is shown in the top left corner</a:t>
            </a:r>
          </a:p>
          <a:p>
            <a:r>
              <a:rPr lang="en-US" dirty="0" smtClean="0"/>
              <a:t>You can see branches in the repository browser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34" b="81560"/>
          <a:stretch/>
        </p:blipFill>
        <p:spPr bwMode="auto">
          <a:xfrm>
            <a:off x="5752703" y="837557"/>
            <a:ext cx="2870597" cy="171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02" y="3194050"/>
            <a:ext cx="4002271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3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81358" y="876301"/>
            <a:ext cx="8188774" cy="4830616"/>
          </a:xfrm>
        </p:spPr>
        <p:txBody>
          <a:bodyPr/>
          <a:lstStyle/>
          <a:p>
            <a:r>
              <a:rPr lang="en-US" dirty="0" smtClean="0"/>
              <a:t>Commit to your branch often! </a:t>
            </a:r>
          </a:p>
          <a:p>
            <a:pPr lvl="1"/>
            <a:r>
              <a:rPr lang="en-US" dirty="0" smtClean="0"/>
              <a:t>This will still be in your local cloned repository.</a:t>
            </a:r>
          </a:p>
          <a:p>
            <a:r>
              <a:rPr lang="en-US" dirty="0" smtClean="0"/>
              <a:t>Publish to the remote repository requires a push (or pull)</a:t>
            </a:r>
          </a:p>
          <a:p>
            <a:pPr lvl="1"/>
            <a:r>
              <a:rPr lang="en-US" dirty="0" smtClean="0"/>
              <a:t>You can either merge onto master  (locally) and push your work to the master origin</a:t>
            </a:r>
          </a:p>
          <a:p>
            <a:pPr lvl="1"/>
            <a:r>
              <a:rPr lang="en-US" dirty="0" smtClean="0"/>
              <a:t>OR you can push your branch to the remote repository.</a:t>
            </a:r>
          </a:p>
          <a:p>
            <a:r>
              <a:rPr lang="en-US" dirty="0" smtClean="0"/>
              <a:t>Pushing your branch to the origin allows others to see your work (or update it) and to have server backup of your work.</a:t>
            </a:r>
          </a:p>
          <a:p>
            <a:r>
              <a:rPr lang="en-US" dirty="0" smtClean="0"/>
              <a:t>If you are ready to push your work to master</a:t>
            </a:r>
          </a:p>
          <a:p>
            <a:pPr lvl="1"/>
            <a:r>
              <a:rPr lang="en-US" dirty="0" smtClean="0"/>
              <a:t>Pull the changes on master from the origin, onto your local master.</a:t>
            </a:r>
          </a:p>
          <a:p>
            <a:pPr lvl="1"/>
            <a:r>
              <a:rPr lang="en-US" dirty="0" smtClean="0"/>
              <a:t>Merge your work onto master.</a:t>
            </a:r>
          </a:p>
          <a:p>
            <a:pPr lvl="1"/>
            <a:r>
              <a:rPr lang="en-US" dirty="0" smtClean="0"/>
              <a:t>TEST (no really… test the merge) </a:t>
            </a:r>
          </a:p>
          <a:p>
            <a:pPr lvl="2"/>
            <a:r>
              <a:rPr lang="en-US" dirty="0" smtClean="0"/>
              <a:t>Verify your work is there</a:t>
            </a:r>
          </a:p>
          <a:p>
            <a:pPr lvl="2"/>
            <a:r>
              <a:rPr lang="en-US" dirty="0" smtClean="0"/>
              <a:t>Verify you have not removed anyone else work</a:t>
            </a:r>
          </a:p>
          <a:p>
            <a:r>
              <a:rPr lang="en-US" dirty="0" smtClean="0"/>
              <a:t>Push to master on origin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Work, commit, push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23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Likely issues</a:t>
            </a:r>
          </a:p>
          <a:p>
            <a:r>
              <a:rPr lang="en-US" dirty="0" smtClean="0"/>
              <a:t>Text files will try and auto merge</a:t>
            </a:r>
          </a:p>
          <a:p>
            <a:r>
              <a:rPr lang="en-US" dirty="0" smtClean="0"/>
              <a:t>Binary files that are only changed on one branch, </a:t>
            </a:r>
            <a:r>
              <a:rPr lang="en-US" dirty="0" err="1" smtClean="0"/>
              <a:t>git</a:t>
            </a:r>
            <a:r>
              <a:rPr lang="en-US" dirty="0" smtClean="0"/>
              <a:t> will pick the most recent one</a:t>
            </a:r>
          </a:p>
          <a:p>
            <a:r>
              <a:rPr lang="en-US" dirty="0" smtClean="0"/>
              <a:t>Files will be in a conflict state if there are any changes that </a:t>
            </a:r>
            <a:r>
              <a:rPr lang="en-US" dirty="0" err="1" smtClean="0"/>
              <a:t>git</a:t>
            </a:r>
            <a:r>
              <a:rPr lang="en-US" dirty="0" smtClean="0"/>
              <a:t> cannot simply merge.</a:t>
            </a:r>
          </a:p>
          <a:p>
            <a:pPr lvl="1"/>
            <a:r>
              <a:rPr lang="en-US" dirty="0" smtClean="0"/>
              <a:t>Binary files that are both changed will conflict, and merging must be done externally. </a:t>
            </a:r>
            <a:endParaRPr lang="en-US" dirty="0"/>
          </a:p>
          <a:p>
            <a:r>
              <a:rPr lang="en-US" dirty="0" smtClean="0"/>
              <a:t>After a merge, </a:t>
            </a:r>
            <a:r>
              <a:rPr lang="en-US" dirty="0" err="1" smtClean="0"/>
              <a:t>Git</a:t>
            </a:r>
            <a:r>
              <a:rPr lang="en-US" dirty="0" smtClean="0"/>
              <a:t> will need to commit. This will be done automatically if there are no conflicts.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20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(text file)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9" r="52182" b="79223"/>
          <a:stretch/>
        </p:blipFill>
        <p:spPr bwMode="auto">
          <a:xfrm>
            <a:off x="5353051" y="1511301"/>
            <a:ext cx="3480494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4873" b="31944"/>
          <a:stretch/>
        </p:blipFill>
        <p:spPr bwMode="auto">
          <a:xfrm>
            <a:off x="5730082" y="1943100"/>
            <a:ext cx="29400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74935" y="1293094"/>
            <a:ext cx="4859065" cy="4830616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r>
              <a:rPr lang="en-US" kern="0" dirty="0" smtClean="0">
                <a:solidFill>
                  <a:sysClr val="windowText" lastClr="000000"/>
                </a:solidFill>
              </a:rPr>
              <a:t>Status shows conflict. </a:t>
            </a: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Conflicts must be resolved before a merge can complete, and a merge must be completed or aborted before any other commits may take place.</a:t>
            </a: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Text file has &lt;&lt;&lt;HEAD and &gt;&gt;&gt;&gt;</a:t>
            </a: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With a ===== line separating them</a:t>
            </a:r>
            <a:endParaRPr lang="en-US" kern="0" dirty="0">
              <a:solidFill>
                <a:sysClr val="windowText" lastClr="000000"/>
              </a:solidFill>
            </a:endParaRP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Fix the file and remove any conflict markers.</a:t>
            </a: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Stage and commit the changes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6" r="80170" b="72549"/>
          <a:stretch/>
        </p:blipFill>
        <p:spPr bwMode="auto">
          <a:xfrm>
            <a:off x="5730082" y="2933700"/>
            <a:ext cx="2806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18758" r="45782" b="65294"/>
          <a:stretch/>
        </p:blipFill>
        <p:spPr bwMode="auto">
          <a:xfrm>
            <a:off x="5730082" y="4254500"/>
            <a:ext cx="3332956" cy="115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70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Need to use the tool that created to binary file to edit them (</a:t>
            </a:r>
            <a:r>
              <a:rPr lang="en-US" dirty="0" err="1" smtClean="0"/>
              <a:t>ie</a:t>
            </a:r>
            <a:r>
              <a:rPr lang="en-US" dirty="0" smtClean="0"/>
              <a:t>. excel, </a:t>
            </a:r>
            <a:r>
              <a:rPr lang="en-US" dirty="0" err="1" smtClean="0"/>
              <a:t>simulink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Some tools have functions to find differences in their files.</a:t>
            </a:r>
          </a:p>
          <a:p>
            <a:r>
              <a:rPr lang="en-US" dirty="0" smtClean="0"/>
              <a:t>Need to get to a single complete file to check in without overwriting changes from either file. </a:t>
            </a:r>
          </a:p>
          <a:p>
            <a:r>
              <a:rPr lang="en-US" dirty="0" smtClean="0"/>
              <a:t>You can then tell </a:t>
            </a:r>
            <a:r>
              <a:rPr lang="en-US" dirty="0" err="1" smtClean="0"/>
              <a:t>git</a:t>
            </a:r>
            <a:r>
              <a:rPr lang="en-US" dirty="0" smtClean="0"/>
              <a:t> to resolve using ‘mine’ (this is the local working file)</a:t>
            </a:r>
          </a:p>
          <a:p>
            <a:r>
              <a:rPr lang="en-US" dirty="0" smtClean="0"/>
              <a:t>Stage and commit your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(binary files)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2" t="55333" r="26944" b="30334"/>
          <a:stretch/>
        </p:blipFill>
        <p:spPr bwMode="auto">
          <a:xfrm>
            <a:off x="5558632" y="3784600"/>
            <a:ext cx="31115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84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Go back to an older rev</a:t>
            </a:r>
            <a:endParaRPr lang="en-US" dirty="0" smtClean="0"/>
          </a:p>
          <a:p>
            <a:r>
              <a:rPr lang="en-US" dirty="0" smtClean="0"/>
              <a:t>Stash</a:t>
            </a:r>
          </a:p>
          <a:p>
            <a:pPr lvl="1"/>
            <a:r>
              <a:rPr lang="en-US" dirty="0" smtClean="0"/>
              <a:t>Used when you want to take local changes and temporarily  put your work on hold (example: work on a code change, and you aren’t sure if you just broke something, or if it was broken before; you might use a stash to back burner your changes, test the last version, and them pull your work back into your working files.</a:t>
            </a:r>
          </a:p>
          <a:p>
            <a:r>
              <a:rPr lang="en-US" dirty="0" smtClean="0"/>
              <a:t>Review a branch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92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</a:p>
          <a:p>
            <a:r>
              <a:rPr lang="en-US" dirty="0" smtClean="0"/>
              <a:t>Setup script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Other workspace variables</a:t>
            </a:r>
          </a:p>
          <a:p>
            <a:pPr lvl="1"/>
            <a:r>
              <a:rPr lang="en-US" dirty="0" smtClean="0"/>
              <a:t>Check version of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RT-LAB script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Project Integration on HIL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4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Different versions of Matlab</a:t>
            </a:r>
          </a:p>
          <a:p>
            <a:r>
              <a:rPr lang="en-US" dirty="0" smtClean="0"/>
              <a:t>Working on the same (binary) files</a:t>
            </a:r>
          </a:p>
          <a:p>
            <a:pPr lvl="1"/>
            <a:r>
              <a:rPr lang="en-US" dirty="0" smtClean="0"/>
              <a:t>Strive to partition your models into smaller pieces, with separate files</a:t>
            </a:r>
          </a:p>
          <a:p>
            <a:pPr lvl="1"/>
            <a:r>
              <a:rPr lang="en-US" dirty="0" smtClean="0"/>
              <a:t>Communicate with others about which files you will be touching</a:t>
            </a:r>
          </a:p>
          <a:p>
            <a:pPr lvl="1"/>
            <a:r>
              <a:rPr lang="en-US" dirty="0" smtClean="0"/>
              <a:t>Matlab 2016a supports merge on models which makes it easier but doesn’t solve everything or eliminate the need for communication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Issues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784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https://llcad-github.llan.ll.mit.edu</a:t>
            </a:r>
            <a:endParaRPr lang="en-US" dirty="0" smtClean="0"/>
          </a:p>
          <a:p>
            <a:r>
              <a:rPr lang="en-US" dirty="0" smtClean="0"/>
              <a:t>Can be great for getting a quick look at what’s been happening</a:t>
            </a:r>
            <a:br>
              <a:rPr lang="en-US" dirty="0" smtClean="0"/>
            </a:br>
            <a:r>
              <a:rPr lang="en-US" dirty="0" smtClean="0"/>
              <a:t>    or a detailed snapshot of file history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LLCAD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" r="15029" b="4820"/>
          <a:stretch/>
        </p:blipFill>
        <p:spPr bwMode="auto">
          <a:xfrm>
            <a:off x="444500" y="2556454"/>
            <a:ext cx="5211736" cy="36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829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is build on a series of scripts and command line calls.</a:t>
            </a:r>
          </a:p>
          <a:p>
            <a:r>
              <a:rPr lang="en-US" dirty="0" smtClean="0"/>
              <a:t>Online trouble-shooting will likely show the </a:t>
            </a:r>
            <a:r>
              <a:rPr lang="en-US" dirty="0" err="1" smtClean="0"/>
              <a:t>git</a:t>
            </a:r>
            <a:r>
              <a:rPr lang="en-US" dirty="0" smtClean="0"/>
              <a:t> command to complete an action</a:t>
            </a:r>
          </a:p>
          <a:p>
            <a:r>
              <a:rPr lang="en-US" dirty="0" smtClean="0"/>
              <a:t>Access to the command line can be done via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2844799"/>
            <a:ext cx="3351212" cy="211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74934" y="2895599"/>
            <a:ext cx="5024165" cy="2415308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r>
              <a:rPr lang="en-US" kern="0" dirty="0" err="1" smtClean="0">
                <a:solidFill>
                  <a:sysClr val="windowText" lastClr="000000"/>
                </a:solidFill>
              </a:rPr>
              <a:t>Git</a:t>
            </a:r>
            <a:r>
              <a:rPr lang="en-US" kern="0" dirty="0" smtClean="0">
                <a:solidFill>
                  <a:sysClr val="windowText" lastClr="000000"/>
                </a:solidFill>
              </a:rPr>
              <a:t> commands can also be run from </a:t>
            </a:r>
            <a:r>
              <a:rPr lang="en-US" kern="0" dirty="0" err="1" smtClean="0">
                <a:solidFill>
                  <a:sysClr val="windowText" lastClr="000000"/>
                </a:solidFill>
              </a:rPr>
              <a:t>matlab</a:t>
            </a:r>
            <a:r>
              <a:rPr lang="en-US" kern="0" dirty="0" smtClean="0">
                <a:solidFill>
                  <a:sysClr val="windowText" lastClr="000000"/>
                </a:solidFill>
              </a:rPr>
              <a:t> using a ! In front of the command.</a:t>
            </a:r>
          </a:p>
          <a:p>
            <a:pPr marL="0" indent="0">
              <a:buNone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5" y="3749094"/>
            <a:ext cx="4605066" cy="242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20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Conventional SVN repositories make use of three main folders</a:t>
            </a:r>
          </a:p>
          <a:p>
            <a:pPr lvl="1"/>
            <a:r>
              <a:rPr lang="en-US" dirty="0" smtClean="0"/>
              <a:t>trunk:  The main development effort</a:t>
            </a:r>
          </a:p>
          <a:p>
            <a:pPr lvl="1"/>
            <a:r>
              <a:rPr lang="en-US" dirty="0" smtClean="0"/>
              <a:t>branches: Any efforts which are not ready for trunk or may effect others  </a:t>
            </a:r>
          </a:p>
          <a:p>
            <a:pPr lvl="2"/>
            <a:r>
              <a:rPr lang="en-US" dirty="0" smtClean="0"/>
              <a:t>Subfolder naming convention helpful: b_cls_PIcontroller_452 </a:t>
            </a:r>
          </a:p>
          <a:p>
            <a:pPr lvl="1"/>
            <a:r>
              <a:rPr lang="en-US" dirty="0" smtClean="0"/>
              <a:t>tags: mark any state that needs to be referenced in the future (a major release)</a:t>
            </a:r>
          </a:p>
          <a:p>
            <a:r>
              <a:rPr lang="en-US" dirty="0" smtClean="0"/>
              <a:t>Nothing is lost in SVN</a:t>
            </a:r>
          </a:p>
          <a:p>
            <a:pPr lvl="1"/>
            <a:r>
              <a:rPr lang="en-US" dirty="0" smtClean="0"/>
              <a:t>Plan on replacing old revisions with new files that have the same name so changes can be properly tracked</a:t>
            </a:r>
          </a:p>
          <a:p>
            <a:pPr lvl="1"/>
            <a:r>
              <a:rPr lang="en-US" dirty="0" smtClean="0"/>
              <a:t>Delete old or obsolete models for clarity</a:t>
            </a:r>
          </a:p>
          <a:p>
            <a:pPr lvl="1"/>
            <a:r>
              <a:rPr lang="en-US" dirty="0" smtClean="0"/>
              <a:t>If a variant must be produced use SVN </a:t>
            </a:r>
            <a:r>
              <a:rPr lang="en-US" dirty="0"/>
              <a:t>copy </a:t>
            </a:r>
            <a:r>
              <a:rPr lang="en-US" dirty="0" smtClean="0"/>
              <a:t>and give it a new name</a:t>
            </a:r>
          </a:p>
          <a:p>
            <a:pPr lvl="1"/>
            <a:r>
              <a:rPr lang="en-US" dirty="0" smtClean="0"/>
              <a:t>Use logs to find older files</a:t>
            </a:r>
          </a:p>
          <a:p>
            <a:r>
              <a:rPr lang="en-US" dirty="0" smtClean="0"/>
              <a:t>Basic subfolders at top level are a good practice:</a:t>
            </a:r>
          </a:p>
          <a:p>
            <a:pPr lvl="1"/>
            <a:r>
              <a:rPr lang="en-US" dirty="0" smtClean="0"/>
              <a:t>Ex: Doc, </a:t>
            </a:r>
            <a:r>
              <a:rPr lang="en-US" dirty="0" err="1" smtClean="0"/>
              <a:t>configs</a:t>
            </a:r>
            <a:r>
              <a:rPr lang="en-US" dirty="0" smtClean="0"/>
              <a:t>, GUI, top, sub-systems, libs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Structure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679" y="0"/>
            <a:ext cx="1034320" cy="9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4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29215" y="1046395"/>
            <a:ext cx="6631985" cy="4830616"/>
          </a:xfrm>
        </p:spPr>
        <p:txBody>
          <a:bodyPr/>
          <a:lstStyle/>
          <a:p>
            <a:r>
              <a:rPr lang="en-US" sz="1800" dirty="0" smtClean="0"/>
              <a:t>All versions are stored and </a:t>
            </a:r>
            <a:r>
              <a:rPr lang="en-US" sz="1800" dirty="0" err="1" smtClean="0"/>
              <a:t>refered</a:t>
            </a:r>
            <a:r>
              <a:rPr lang="en-US" sz="1800" dirty="0" smtClean="0"/>
              <a:t> to by their </a:t>
            </a:r>
            <a:r>
              <a:rPr lang="en-US" sz="1800" dirty="0" err="1" smtClean="0"/>
              <a:t>sha</a:t>
            </a:r>
            <a:r>
              <a:rPr lang="en-US" sz="1800" dirty="0" smtClean="0"/>
              <a:t> value (hash). This will be unique for every commit.</a:t>
            </a:r>
          </a:p>
          <a:p>
            <a:r>
              <a:rPr lang="en-US" sz="1800" dirty="0" err="1" smtClean="0"/>
              <a:t>Git</a:t>
            </a:r>
            <a:r>
              <a:rPr lang="en-US" sz="1800" dirty="0" smtClean="0"/>
              <a:t> uses distributed repository, so the entire repository is cloned to your working (local) repository. </a:t>
            </a:r>
          </a:p>
          <a:p>
            <a:pPr lvl="1"/>
            <a:r>
              <a:rPr lang="en-US" sz="1600" dirty="0" smtClean="0"/>
              <a:t>The default branch is called master</a:t>
            </a:r>
          </a:p>
          <a:p>
            <a:pPr lvl="1"/>
            <a:r>
              <a:rPr lang="en-US" sz="1600" dirty="0" smtClean="0"/>
              <a:t>Branching and tagging are similar to SVN</a:t>
            </a:r>
          </a:p>
          <a:p>
            <a:pPr lvl="1"/>
            <a:r>
              <a:rPr lang="en-US" sz="1600" dirty="0" smtClean="0"/>
              <a:t>Merging branches and merging repositories are needed to keep work in sync. </a:t>
            </a:r>
          </a:p>
          <a:p>
            <a:r>
              <a:rPr lang="en-US" sz="1800" dirty="0" err="1" smtClean="0"/>
              <a:t>Git</a:t>
            </a:r>
            <a:r>
              <a:rPr lang="en-US" sz="1800" dirty="0" smtClean="0"/>
              <a:t> keeps all its history in a folder labeled .</a:t>
            </a:r>
            <a:r>
              <a:rPr lang="en-US" sz="1800" dirty="0" err="1" smtClean="0"/>
              <a:t>git</a:t>
            </a:r>
            <a:r>
              <a:rPr lang="en-US" sz="1800" dirty="0" smtClean="0"/>
              <a:t> or in files that start with .</a:t>
            </a:r>
            <a:r>
              <a:rPr lang="en-US" sz="1800" dirty="0" err="1" smtClean="0"/>
              <a:t>git</a:t>
            </a:r>
            <a:endParaRPr lang="en-US" sz="1800" dirty="0"/>
          </a:p>
          <a:p>
            <a:pPr lvl="1"/>
            <a:r>
              <a:rPr lang="en-US" sz="1600" dirty="0" smtClean="0"/>
              <a:t>.</a:t>
            </a:r>
            <a:r>
              <a:rPr lang="en-US" sz="1600" dirty="0" err="1" smtClean="0"/>
              <a:t>gitignore</a:t>
            </a:r>
            <a:r>
              <a:rPr lang="en-US" sz="1600" dirty="0" smtClean="0"/>
              <a:t>, .</a:t>
            </a:r>
            <a:r>
              <a:rPr lang="en-US" sz="1600" dirty="0" err="1" smtClean="0"/>
              <a:t>gitattributes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800" dirty="0" err="1" smtClean="0"/>
              <a:t>Git</a:t>
            </a:r>
            <a:r>
              <a:rPr lang="en-US" sz="1800" dirty="0" smtClean="0"/>
              <a:t> will add file markers to text based files when conflicts exist, or may make additional files when binary files are detected. </a:t>
            </a:r>
          </a:p>
          <a:p>
            <a:pPr lvl="1"/>
            <a:r>
              <a:rPr lang="en-US" sz="1600" dirty="0" smtClean="0"/>
              <a:t>Try to avoid adding temporary merge files into the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6" y="90489"/>
            <a:ext cx="7858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66" y="1306358"/>
            <a:ext cx="2228215" cy="148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66" y="3479483"/>
            <a:ext cx="19431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30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Usually a bad idea to check-in compiled files or derived binaries</a:t>
            </a:r>
          </a:p>
          <a:p>
            <a:pPr lvl="1"/>
            <a:r>
              <a:rPr lang="en-US" dirty="0" smtClean="0"/>
              <a:t>How do you ensure these agree with the other source?</a:t>
            </a:r>
          </a:p>
          <a:p>
            <a:r>
              <a:rPr lang="en-US" dirty="0" smtClean="0"/>
              <a:t>You can set ignore file types on a project basis</a:t>
            </a:r>
          </a:p>
          <a:p>
            <a:pPr lvl="1"/>
            <a:r>
              <a:rPr lang="en-US" dirty="0" smtClean="0"/>
              <a:t>Entire directories</a:t>
            </a:r>
          </a:p>
          <a:p>
            <a:pPr lvl="1"/>
            <a:r>
              <a:rPr lang="en-US" dirty="0" smtClean="0"/>
              <a:t>By file extension, suffix,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Binary files are OK, but just can’t be merged so need </a:t>
            </a:r>
            <a:r>
              <a:rPr lang="en-US" dirty="0" smtClean="0"/>
              <a:t>locks (on SVN)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check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4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brief note that will let others know what you have done</a:t>
            </a:r>
          </a:p>
          <a:p>
            <a:r>
              <a:rPr lang="en-US" dirty="0" smtClean="0"/>
              <a:t>Error on the side of more information</a:t>
            </a:r>
          </a:p>
          <a:p>
            <a:r>
              <a:rPr lang="en-US" dirty="0" smtClean="0"/>
              <a:t>What is the higher level context of this work?  </a:t>
            </a:r>
          </a:p>
          <a:p>
            <a:pPr lvl="1"/>
            <a:r>
              <a:rPr lang="en-US" dirty="0" smtClean="0"/>
              <a:t>Don’t just say upgraded </a:t>
            </a:r>
            <a:r>
              <a:rPr lang="en-US" dirty="0" err="1" smtClean="0"/>
              <a:t>filexyz</a:t>
            </a:r>
            <a:r>
              <a:rPr lang="en-US" dirty="0" smtClean="0"/>
              <a:t>.  SVN already tells you that! </a:t>
            </a:r>
          </a:p>
          <a:p>
            <a:pPr lvl="1"/>
            <a:r>
              <a:rPr lang="en-US" dirty="0" smtClean="0"/>
              <a:t>I added a saturation feature that will prevent overflow in recent test</a:t>
            </a:r>
          </a:p>
          <a:p>
            <a:r>
              <a:rPr lang="en-US" dirty="0" smtClean="0"/>
              <a:t>Sometimes it may even be a good idea to include some of what you can get from repo logs but in a quick clean format</a:t>
            </a:r>
          </a:p>
          <a:p>
            <a:pPr lvl="1"/>
            <a:r>
              <a:rPr lang="en-US" dirty="0" smtClean="0"/>
              <a:t>Merging branch b_cls_newThing1</a:t>
            </a:r>
          </a:p>
          <a:p>
            <a:r>
              <a:rPr lang="en-US" dirty="0" smtClean="0"/>
              <a:t>What is tested?  What works / doesn’t work? What is left to do?</a:t>
            </a:r>
          </a:p>
          <a:p>
            <a:r>
              <a:rPr lang="en-US" dirty="0" smtClean="0"/>
              <a:t>Go back and read some old ones for perspective.  What were they missing?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0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Branches are a good way to work on new features or bug fixes in an organized way</a:t>
            </a:r>
          </a:p>
          <a:p>
            <a:pPr lvl="1"/>
            <a:r>
              <a:rPr lang="en-US" dirty="0" smtClean="0"/>
              <a:t>Allows to you do many commits as you test different aspects</a:t>
            </a:r>
          </a:p>
          <a:p>
            <a:pPr lvl="1"/>
            <a:r>
              <a:rPr lang="en-US" dirty="0" smtClean="0"/>
              <a:t>If you break the overall functionality it won’t affect everyone else</a:t>
            </a:r>
          </a:p>
          <a:p>
            <a:pPr lvl="1"/>
            <a:r>
              <a:rPr lang="en-US" dirty="0" smtClean="0"/>
              <a:t>Merging back to the trunk in one go makes it very clear all of these changes were related to the one issue</a:t>
            </a:r>
          </a:p>
          <a:p>
            <a:r>
              <a:rPr lang="en-US" dirty="0" smtClean="0"/>
              <a:t>Merging can be tough but there are a few tricks</a:t>
            </a:r>
          </a:p>
          <a:p>
            <a:pPr lvl="1"/>
            <a:r>
              <a:rPr lang="en-US" dirty="0" smtClean="0"/>
              <a:t>If needed start a new branch when you’re ready to merge, merge from your old branch to new branch, resolve conflicts, and then merge to trunk (SVN approach)</a:t>
            </a:r>
          </a:p>
          <a:p>
            <a:pPr lvl="1"/>
            <a:r>
              <a:rPr lang="en-US" dirty="0" smtClean="0"/>
              <a:t>As you work on features in the branch discuss with others which files they are planning on modifying.  Coordination like “I’ll do this, then you add that.” can go a long way.</a:t>
            </a:r>
          </a:p>
          <a:p>
            <a:pPr lvl="1"/>
            <a:r>
              <a:rPr lang="en-US" dirty="0" smtClean="0"/>
              <a:t>Add a new file if your changes are too disruptive.  Both versions can be kept around and then the earlier one removed from “circulation”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SVN/Git are now integrated directly into Matlab (80% solution)</a:t>
            </a:r>
          </a:p>
          <a:p>
            <a:pPr lvl="1"/>
            <a:r>
              <a:rPr lang="en-US" dirty="0" smtClean="0"/>
              <a:t>File status icons in explorer pane</a:t>
            </a:r>
          </a:p>
          <a:p>
            <a:pPr lvl="1"/>
            <a:r>
              <a:rPr lang="en-US" dirty="0" smtClean="0"/>
              <a:t>Many commands can be done directly from file view window</a:t>
            </a:r>
          </a:p>
          <a:p>
            <a:pPr lvl="1"/>
            <a:r>
              <a:rPr lang="en-US" dirty="0" smtClean="0"/>
              <a:t>Diff capability for text and model files</a:t>
            </a:r>
          </a:p>
          <a:p>
            <a:pPr lvl="1"/>
            <a:r>
              <a:rPr lang="en-US" dirty="0" smtClean="0"/>
              <a:t>Tag, but no branch or </a:t>
            </a:r>
            <a:r>
              <a:rPr lang="en-US" dirty="0" smtClean="0"/>
              <a:t>merge (update:  added in 2016a)</a:t>
            </a:r>
            <a:endParaRPr lang="en-US" dirty="0" smtClean="0"/>
          </a:p>
          <a:p>
            <a:r>
              <a:rPr lang="en-US" dirty="0" smtClean="0"/>
              <a:t>Simulink </a:t>
            </a:r>
          </a:p>
          <a:p>
            <a:pPr lvl="1"/>
            <a:r>
              <a:rPr lang="en-US" dirty="0" err="1" smtClean="0"/>
              <a:t>Slx</a:t>
            </a:r>
            <a:r>
              <a:rPr lang="en-US" dirty="0" smtClean="0"/>
              <a:t> model files are now </a:t>
            </a:r>
            <a:br>
              <a:rPr lang="en-US" dirty="0" smtClean="0"/>
            </a:br>
            <a:r>
              <a:rPr lang="en-US" dirty="0" smtClean="0"/>
              <a:t>binary, mdl were text</a:t>
            </a:r>
          </a:p>
          <a:p>
            <a:pPr lvl="1"/>
            <a:r>
              <a:rPr lang="en-US" dirty="0" smtClean="0"/>
              <a:t>Diff for </a:t>
            </a:r>
            <a:r>
              <a:rPr lang="en-US" dirty="0" err="1" smtClean="0"/>
              <a:t>slx</a:t>
            </a:r>
            <a:r>
              <a:rPr lang="en-US" dirty="0" smtClean="0"/>
              <a:t> files still good</a:t>
            </a:r>
          </a:p>
          <a:p>
            <a:pPr lvl="1"/>
            <a:r>
              <a:rPr lang="en-US" dirty="0" smtClean="0"/>
              <a:t>Merge is impossible so </a:t>
            </a:r>
            <a:br>
              <a:rPr lang="en-US" dirty="0" smtClean="0"/>
            </a:br>
            <a:r>
              <a:rPr lang="en-US" dirty="0" smtClean="0"/>
              <a:t>sub-divide files into logical</a:t>
            </a:r>
            <a:br>
              <a:rPr lang="en-US" dirty="0" smtClean="0"/>
            </a:br>
            <a:r>
              <a:rPr lang="en-US" dirty="0" smtClean="0"/>
              <a:t>pieces (more later)</a:t>
            </a:r>
          </a:p>
          <a:p>
            <a:pPr lvl="1"/>
            <a:r>
              <a:rPr lang="en-US" dirty="0" smtClean="0"/>
              <a:t>Simulink project could</a:t>
            </a:r>
            <a:br>
              <a:rPr lang="en-US" dirty="0" smtClean="0"/>
            </a:br>
            <a:r>
              <a:rPr lang="en-US" dirty="0" smtClean="0"/>
              <a:t>be good?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/ Simulink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086710" y="3080479"/>
            <a:ext cx="5012474" cy="313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93346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er interview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Programmer interview</Template>
  <TotalTime>7283</TotalTime>
  <Words>2267</Words>
  <Application>Microsoft Office PowerPoint</Application>
  <PresentationFormat>On-screen Show (4:3)</PresentationFormat>
  <Paragraphs>277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Programmer interview</vt:lpstr>
      <vt:lpstr>Revision Control Guidelines</vt:lpstr>
      <vt:lpstr>Basic SVN</vt:lpstr>
      <vt:lpstr>Basic Git</vt:lpstr>
      <vt:lpstr>File Structure</vt:lpstr>
      <vt:lpstr>File Structure</vt:lpstr>
      <vt:lpstr>What to check in</vt:lpstr>
      <vt:lpstr>Commit Messages</vt:lpstr>
      <vt:lpstr>Branches</vt:lpstr>
      <vt:lpstr>Matlab / Simulink</vt:lpstr>
      <vt:lpstr>Libraries</vt:lpstr>
      <vt:lpstr>Model Reference</vt:lpstr>
      <vt:lpstr>Matlab Git Support</vt:lpstr>
      <vt:lpstr>SVN Logging</vt:lpstr>
      <vt:lpstr>Git Logging</vt:lpstr>
      <vt:lpstr>Simulink Project</vt:lpstr>
      <vt:lpstr>RT_LAB</vt:lpstr>
      <vt:lpstr>PowerPoint Presentation</vt:lpstr>
      <vt:lpstr>HIL 2016 KEY POINT</vt:lpstr>
      <vt:lpstr>Checkout</vt:lpstr>
      <vt:lpstr>Checkout (con’t)</vt:lpstr>
      <vt:lpstr>Work Within Your Sandbox</vt:lpstr>
      <vt:lpstr>Blame</vt:lpstr>
      <vt:lpstr>Diff</vt:lpstr>
      <vt:lpstr>Diff</vt:lpstr>
      <vt:lpstr>Commit</vt:lpstr>
      <vt:lpstr>Push</vt:lpstr>
      <vt:lpstr>Look at Changes in master</vt:lpstr>
      <vt:lpstr>Pull</vt:lpstr>
      <vt:lpstr>Branch</vt:lpstr>
      <vt:lpstr>Branch (con’t)</vt:lpstr>
      <vt:lpstr>Work, commit, push</vt:lpstr>
      <vt:lpstr>Merge</vt:lpstr>
      <vt:lpstr>Conflicts (text file)</vt:lpstr>
      <vt:lpstr>Conflicts (binary files)</vt:lpstr>
      <vt:lpstr>Other things</vt:lpstr>
      <vt:lpstr>Matlab Project Integration on HIL</vt:lpstr>
      <vt:lpstr>Potential Issues</vt:lpstr>
      <vt:lpstr>LLCAD Github</vt:lpstr>
      <vt:lpstr>Command Line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SVN Guidelines for Simulink</dc:title>
  <dc:creator>Authorized User</dc:creator>
  <cp:lastModifiedBy>Smith, Christopher - 0773 - MITLL</cp:lastModifiedBy>
  <cp:revision>53</cp:revision>
  <cp:lastPrinted>2014-02-25T19:00:15Z</cp:lastPrinted>
  <dcterms:created xsi:type="dcterms:W3CDTF">2015-10-22T21:30:35Z</dcterms:created>
  <dcterms:modified xsi:type="dcterms:W3CDTF">2016-07-14T02:43:32Z</dcterms:modified>
</cp:coreProperties>
</file>